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slideMasters/slideMaster7.xml" ContentType="application/vnd.openxmlformats-officedocument.presentationml.slideMaster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77" r:id="rId3"/>
    <p:sldMasterId id="2147483690" r:id="rId4"/>
    <p:sldMasterId id="2147483694" r:id="rId5"/>
    <p:sldMasterId id="2147483707" r:id="rId6"/>
    <p:sldMasterId id="2147483711" r:id="rId7"/>
  </p:sldMasterIdLst>
  <p:notesMasterIdLst>
    <p:notesMasterId r:id="rId27"/>
  </p:notesMasterIdLst>
  <p:sldIdLst>
    <p:sldId id="257" r:id="rId8"/>
    <p:sldId id="268" r:id="rId9"/>
    <p:sldId id="269" r:id="rId10"/>
    <p:sldId id="270" r:id="rId11"/>
    <p:sldId id="258" r:id="rId12"/>
    <p:sldId id="267" r:id="rId13"/>
    <p:sldId id="259" r:id="rId14"/>
    <p:sldId id="260" r:id="rId15"/>
    <p:sldId id="271" r:id="rId16"/>
    <p:sldId id="261" r:id="rId17"/>
    <p:sldId id="262" r:id="rId18"/>
    <p:sldId id="272" r:id="rId19"/>
    <p:sldId id="263" r:id="rId20"/>
    <p:sldId id="264" r:id="rId21"/>
    <p:sldId id="273" r:id="rId22"/>
    <p:sldId id="265" r:id="rId23"/>
    <p:sldId id="266" r:id="rId24"/>
    <p:sldId id="274" r:id="rId25"/>
    <p:sldId id="27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88" autoAdjust="0"/>
    <p:restoredTop sz="94669" autoAdjust="0"/>
  </p:normalViewPr>
  <p:slideViewPr>
    <p:cSldViewPr>
      <p:cViewPr varScale="1">
        <p:scale>
          <a:sx n="65" d="100"/>
          <a:sy n="65" d="100"/>
        </p:scale>
        <p:origin x="-89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E7C17-5841-4AB7-91D5-5D25387FD713}" type="datetimeFigureOut">
              <a:rPr lang="ru-RU" smtClean="0"/>
              <a:pPr/>
              <a:t>05.03.2013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A2878E-5035-4166-91C8-F637C6D602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8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0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щелкните, чтобы…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17503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943958" y="0"/>
            <a:ext cx="320004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0915" y="1600200"/>
            <a:ext cx="4460052" cy="30480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0916" y="4898573"/>
            <a:ext cx="4460052" cy="1270453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800" cap="none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244526" y="4782971"/>
            <a:ext cx="4242112" cy="0"/>
          </a:xfrm>
          <a:prstGeom prst="line">
            <a:avLst/>
          </a:prstGeom>
          <a:ln w="1270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943958" y="0"/>
            <a:ext cx="799118" cy="6858000"/>
          </a:xfrm>
          <a:prstGeom prst="rect">
            <a:avLst/>
          </a:prstGeom>
          <a:gradFill flip="none" rotWithShape="1">
            <a:gsLst>
              <a:gs pos="75000">
                <a:schemeClr val="tx2">
                  <a:alpha val="0"/>
                </a:schemeClr>
              </a:gs>
              <a:gs pos="100000">
                <a:schemeClr val="tx2">
                  <a:alpha val="2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49990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05.03.2013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244526" y="1709058"/>
            <a:ext cx="7214686" cy="0"/>
          </a:xfrm>
          <a:prstGeom prst="line">
            <a:avLst/>
          </a:prstGeom>
          <a:ln w="1270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3825409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344882" y="0"/>
            <a:ext cx="799118" cy="6858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8344882" y="10886"/>
            <a:ext cx="799118" cy="6858000"/>
          </a:xfrm>
          <a:prstGeom prst="rect">
            <a:avLst/>
          </a:prstGeom>
          <a:gradFill flip="none" rotWithShape="1">
            <a:gsLst>
              <a:gs pos="75000">
                <a:schemeClr val="tx2">
                  <a:alpha val="0"/>
                </a:schemeClr>
              </a:gs>
              <a:gs pos="100000">
                <a:schemeClr val="tx2">
                  <a:alpha val="2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105" y="2237097"/>
            <a:ext cx="6173809" cy="2411103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2107" y="4876801"/>
            <a:ext cx="6173809" cy="129222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80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05.03.2013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244526" y="4782971"/>
            <a:ext cx="6014223" cy="0"/>
          </a:xfrm>
          <a:prstGeom prst="line">
            <a:avLst/>
          </a:prstGeom>
          <a:ln w="1270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6181331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107" y="381000"/>
            <a:ext cx="7374269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6417" y="1984248"/>
            <a:ext cx="3601388" cy="418795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4989" y="1984248"/>
            <a:ext cx="3601389" cy="418795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05.03.2013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244526" y="1709058"/>
            <a:ext cx="7214686" cy="0"/>
          </a:xfrm>
          <a:prstGeom prst="line">
            <a:avLst/>
          </a:prstGeom>
          <a:ln w="1270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2534076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107" y="381000"/>
            <a:ext cx="7374269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2107" y="1828800"/>
            <a:ext cx="3601388" cy="8382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42107" y="2743201"/>
            <a:ext cx="3601388" cy="34258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14990" y="1828800"/>
            <a:ext cx="3601388" cy="8382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914990" y="2743201"/>
            <a:ext cx="3601388" cy="342582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05.03.2013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44526" y="1709058"/>
            <a:ext cx="7214686" cy="0"/>
          </a:xfrm>
          <a:prstGeom prst="line">
            <a:avLst/>
          </a:prstGeom>
          <a:ln w="1270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841950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05.03.2013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244526" y="1709058"/>
            <a:ext cx="7214686" cy="0"/>
          </a:xfrm>
          <a:prstGeom prst="line">
            <a:avLst/>
          </a:prstGeom>
          <a:ln w="1270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2663140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05.03.2013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754012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107" y="685801"/>
            <a:ext cx="3086904" cy="1925637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40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2" y="685800"/>
            <a:ext cx="3944376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2107" y="2895600"/>
            <a:ext cx="3086904" cy="17526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8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05.03.2013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244526" y="2743200"/>
            <a:ext cx="2927319" cy="0"/>
          </a:xfrm>
          <a:prstGeom prst="line">
            <a:avLst/>
          </a:prstGeom>
          <a:ln w="1270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4498154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1" y="1"/>
            <a:ext cx="4630354" cy="6857999"/>
          </a:xfrm>
          <a:solidFill>
            <a:schemeClr val="bg2"/>
          </a:solidFill>
          <a:effectLst>
            <a:outerShdw blurRad="152400" dist="50800" dir="10800000" algn="r" rotWithShape="0">
              <a:prstClr val="black">
                <a:alpha val="25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107" y="685800"/>
            <a:ext cx="3086904" cy="1925638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000" b="0" i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2107" y="2895600"/>
            <a:ext cx="3086904" cy="17526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44526" y="2743200"/>
            <a:ext cx="2927319" cy="0"/>
          </a:xfrm>
          <a:prstGeom prst="line">
            <a:avLst/>
          </a:prstGeom>
          <a:ln w="1270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4917215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05.03.2013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6009531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44420" y="646113"/>
            <a:ext cx="1371958" cy="55229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2106" y="646113"/>
            <a:ext cx="5716489" cy="55229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ru-RU" smtClean="0"/>
              <a:pPr/>
              <a:t>05.03.2013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030090" y="762000"/>
            <a:ext cx="0" cy="5334000"/>
          </a:xfrm>
          <a:prstGeom prst="line">
            <a:avLst/>
          </a:prstGeom>
          <a:ln w="12700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7903541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image" Target="../media/image7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.png"/><Relationship Id="rId5" Type="http://schemas.openxmlformats.org/officeDocument/2006/relationships/image" Target="../media/image7.jpe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dissolv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6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ransition>
    <p:dissolv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ransition>
    <p:dissolv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6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ransition>
    <p:dissolv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</p:sldLayoutIdLst>
  <p:transition>
    <p:dissolv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hite rectangle.png"/>
          <p:cNvPicPr>
            <a:picLocks noChangeAspect="1"/>
          </p:cNvPicPr>
          <p:nvPr/>
        </p:nvPicPr>
        <p:blipFill>
          <a:blip r:embed="rId6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</p:sldLayoutIdLst>
  <p:transition>
    <p:dissolv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107" y="381000"/>
            <a:ext cx="7374270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2107" y="1981201"/>
            <a:ext cx="7374270" cy="4187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172616" y="6400800"/>
            <a:ext cx="116179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3F41C87-7AD9-4845-A077-840E4A0F3F06}" type="datetimeFigureOut">
              <a:rPr lang="ru-RU" smtClean="0"/>
              <a:pPr/>
              <a:t>05.03.2013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142107" y="6400800"/>
            <a:ext cx="44672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16068" y="6400800"/>
            <a:ext cx="80031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A013F82-EE5E-44EE-A61D-E31C6657F26F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" y="0"/>
            <a:ext cx="799118" cy="6858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" y="0"/>
            <a:ext cx="799118" cy="6858000"/>
          </a:xfrm>
          <a:prstGeom prst="rect">
            <a:avLst/>
          </a:prstGeom>
          <a:gradFill flip="none" rotWithShape="1">
            <a:gsLst>
              <a:gs pos="75000">
                <a:schemeClr val="tx2">
                  <a:alpha val="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50000"/>
            <a:lumOff val="50000"/>
          </a:schemeClr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1175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50000"/>
            <a:lumOff val="50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0425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33463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notesSlide" Target="../notesSlides/notesSlide1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57-0.wav" TargetMode="External"/><Relationship Id="rId6" Type="http://schemas.openxmlformats.org/officeDocument/2006/relationships/slide" Target="slide8.xml"/><Relationship Id="rId5" Type="http://schemas.openxmlformats.org/officeDocument/2006/relationships/slide" Target="slide5.xml"/><Relationship Id="rId10" Type="http://schemas.openxmlformats.org/officeDocument/2006/relationships/image" Target="../media/image12.png"/><Relationship Id="rId4" Type="http://schemas.openxmlformats.org/officeDocument/2006/relationships/slide" Target="slide2.xml"/><Relationship Id="rId9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61.wav" TargetMode="Externa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62.wav" TargetMode="External"/><Relationship Id="rId7" Type="http://schemas.openxmlformats.org/officeDocument/2006/relationships/oleObject" Target="../embeddings/oleObject18.bin"/><Relationship Id="rId2" Type="http://schemas.openxmlformats.org/officeDocument/2006/relationships/audio" Target="../media/audio9.wav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7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72.wav" TargetMode="External"/><Relationship Id="rId1" Type="http://schemas.openxmlformats.org/officeDocument/2006/relationships/audio" Target="../media/audio10.wav"/><Relationship Id="rId5" Type="http://schemas.openxmlformats.org/officeDocument/2006/relationships/image" Target="../media/image16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63.wav" TargetMode="Externa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64.wav" TargetMode="External"/><Relationship Id="rId1" Type="http://schemas.openxmlformats.org/officeDocument/2006/relationships/audio" Target="../media/audio11.wav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73.wav" TargetMode="External"/><Relationship Id="rId2" Type="http://schemas.openxmlformats.org/officeDocument/2006/relationships/audio" Target="../media/audio12.wav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21.bin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65.wav" TargetMode="External"/><Relationship Id="rId1" Type="http://schemas.openxmlformats.org/officeDocument/2006/relationships/audio" Target="../media/audio13.wav"/><Relationship Id="rId6" Type="http://schemas.openxmlformats.org/officeDocument/2006/relationships/image" Target="../media/image16.png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66.wav" TargetMode="External"/><Relationship Id="rId7" Type="http://schemas.openxmlformats.org/officeDocument/2006/relationships/image" Target="../media/image16.png"/><Relationship Id="rId2" Type="http://schemas.openxmlformats.org/officeDocument/2006/relationships/audio" Target="../media/audio14.wav"/><Relationship Id="rId1" Type="http://schemas.openxmlformats.org/officeDocument/2006/relationships/tags" Target="../tags/tag1.xml"/><Relationship Id="rId6" Type="http://schemas.openxmlformats.org/officeDocument/2006/relationships/image" Target="../media/image51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74.wav" TargetMode="External"/><Relationship Id="rId2" Type="http://schemas.openxmlformats.org/officeDocument/2006/relationships/audio" Target="../media/audio15.wav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image" Target="../media/image52.pn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75.wav" TargetMode="External"/><Relationship Id="rId1" Type="http://schemas.openxmlformats.org/officeDocument/2006/relationships/audio" Target="../media/audio16.wav"/><Relationship Id="rId5" Type="http://schemas.openxmlformats.org/officeDocument/2006/relationships/image" Target="../media/image16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68-1.wav" TargetMode="External"/><Relationship Id="rId1" Type="http://schemas.openxmlformats.org/officeDocument/2006/relationships/audio" Target="../media/audio1.wav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69-1.wav" TargetMode="External"/><Relationship Id="rId7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70.wav" TargetMode="External"/><Relationship Id="rId7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58.wav" TargetMode="External"/><Relationship Id="rId7" Type="http://schemas.openxmlformats.org/officeDocument/2006/relationships/oleObject" Target="../embeddings/oleObject3.bin"/><Relationship Id="rId2" Type="http://schemas.openxmlformats.org/officeDocument/2006/relationships/audio" Target="../media/audio4.wav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emf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67.wav" TargetMode="External"/><Relationship Id="rId7" Type="http://schemas.openxmlformats.org/officeDocument/2006/relationships/image" Target="../media/image25.png"/><Relationship Id="rId2" Type="http://schemas.openxmlformats.org/officeDocument/2006/relationships/audio" Target="../media/audio5.wav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59.wav" TargetMode="External"/><Relationship Id="rId7" Type="http://schemas.openxmlformats.org/officeDocument/2006/relationships/oleObject" Target="../embeddings/oleObject7.bin"/><Relationship Id="rId2" Type="http://schemas.openxmlformats.org/officeDocument/2006/relationships/audio" Target="../media/audio6.wav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31.pn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60.wav" TargetMode="External"/><Relationship Id="rId7" Type="http://schemas.openxmlformats.org/officeDocument/2006/relationships/oleObject" Target="../embeddings/oleObject10.bin"/><Relationship Id="rId2" Type="http://schemas.openxmlformats.org/officeDocument/2006/relationships/audio" Target="../media/audio7.wav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pn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7.xml"/><Relationship Id="rId9" Type="http://schemas.openxmlformats.org/officeDocument/2006/relationships/oleObject" Target="../embeddings/oleObject1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file:///D:\&#1052;&#1072;&#1075;&#1080;&#1089;&#1090;&#1088;&#1072;&#1090;&#1091;&#1088;&#1072;\&#1069;&#1051;&#1045;&#1050;&#1058;&#1056;&#1054;&#1053;&#1053;&#1040;&#1071;%20&#1090;&#1077;&#1093;&#1085;&#1080;&#1082;&#1072;%20%202013%20&#1076;&#1083;&#1103;%20%20&#1084;&#1072;&#1075;&#1080;&#1089;&#1090;&#1088;&#1072;&#1085;&#1090;&#1086;&#1074;%20&#1087;&#1072;&#1087;&#1082;&#1072;\&#1087;&#1088;&#1077;&#1079;&#1077;&#1085;&#1090;&#1072;&#1094;&#1080;&#1103;\&#1069;&#1083;&#1077;&#1082;&#1090;&#1088;&#1080;&#1095;&#1077;&#1089;&#1082;&#1072;&#1103;%20&#1094;&#1077;&#1087;&#1100;271.wav" TargetMode="External"/><Relationship Id="rId7" Type="http://schemas.openxmlformats.org/officeDocument/2006/relationships/image" Target="../media/image38.png"/><Relationship Id="rId2" Type="http://schemas.openxmlformats.org/officeDocument/2006/relationships/audio" Target="../media/audio8.wav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noFill/>
        </p:spPr>
        <p:txBody>
          <a:bodyPr/>
          <a:lstStyle/>
          <a:p>
            <a:pPr algn="ctr" eaLnBrk="1" hangingPunct="1"/>
            <a:r>
              <a:rPr lang="ru-RU" dirty="0" smtClean="0"/>
              <a:t>Электрическая цепь</a:t>
            </a:r>
          </a:p>
        </p:txBody>
      </p:sp>
      <p:sp>
        <p:nvSpPr>
          <p:cNvPr id="452612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363538" indent="-363538" eaLnBrk="1" hangingPunct="1"/>
            <a:r>
              <a:rPr kumimoji="1" lang="ru-RU" dirty="0" smtClean="0"/>
              <a:t>  </a:t>
            </a:r>
            <a:r>
              <a:rPr kumimoji="1" lang="ru-RU" dirty="0" smtClean="0">
                <a:hlinkClick r:id="rId4" action="ppaction://hlinksldjump"/>
              </a:rPr>
              <a:t>Понятие электрической цепи</a:t>
            </a:r>
            <a:endParaRPr kumimoji="1" lang="ru-RU" dirty="0" smtClean="0"/>
          </a:p>
          <a:p>
            <a:pPr marL="533400" indent="-533400" eaLnBrk="1" hangingPunct="1">
              <a:tabLst>
                <a:tab pos="441325" algn="l"/>
              </a:tabLst>
            </a:pPr>
            <a:r>
              <a:rPr kumimoji="1" lang="ru-RU" dirty="0" smtClean="0">
                <a:hlinkClick r:id="rId5" action="ppaction://hlinksldjump"/>
              </a:rPr>
              <a:t>Элементы электрической цепи</a:t>
            </a:r>
            <a:endParaRPr kumimoji="1" lang="ru-RU" dirty="0" smtClean="0"/>
          </a:p>
          <a:p>
            <a:pPr marL="363538" indent="-363538" eaLnBrk="1" hangingPunct="1"/>
            <a:r>
              <a:rPr kumimoji="1" lang="ru-RU" dirty="0" smtClean="0"/>
              <a:t>  </a:t>
            </a:r>
            <a:r>
              <a:rPr kumimoji="1" lang="ru-RU" dirty="0" smtClean="0">
                <a:hlinkClick r:id="rId5" action="ppaction://hlinksldjump"/>
              </a:rPr>
              <a:t>Пассивные элементы</a:t>
            </a:r>
            <a:endParaRPr kumimoji="1" lang="ru-RU" dirty="0" smtClean="0"/>
          </a:p>
          <a:p>
            <a:pPr marL="363538" indent="-363538" eaLnBrk="1" hangingPunct="1"/>
            <a:r>
              <a:rPr kumimoji="1" lang="ru-RU" dirty="0" smtClean="0"/>
              <a:t>  </a:t>
            </a:r>
            <a:r>
              <a:rPr kumimoji="1" lang="ru-RU" dirty="0" smtClean="0">
                <a:hlinkClick r:id="rId5" action="ppaction://hlinksldjump"/>
              </a:rPr>
              <a:t>Сопротивление</a:t>
            </a:r>
            <a:endParaRPr kumimoji="1" lang="ru-RU" dirty="0" smtClean="0"/>
          </a:p>
          <a:p>
            <a:pPr marL="363538" indent="-363538" eaLnBrk="1" hangingPunct="1"/>
            <a:r>
              <a:rPr kumimoji="1" lang="ru-RU" dirty="0" smtClean="0"/>
              <a:t>  </a:t>
            </a:r>
            <a:r>
              <a:rPr kumimoji="1" lang="ru-RU" dirty="0" smtClean="0">
                <a:hlinkClick r:id="rId6" action="ppaction://hlinksldjump"/>
              </a:rPr>
              <a:t>Индуктивность</a:t>
            </a:r>
            <a:endParaRPr kumimoji="1" lang="ru-RU" dirty="0" smtClean="0"/>
          </a:p>
          <a:p>
            <a:pPr marL="363538" indent="-363538" eaLnBrk="1" hangingPunct="1"/>
            <a:r>
              <a:rPr kumimoji="1" lang="ru-RU" dirty="0" smtClean="0"/>
              <a:t>  </a:t>
            </a:r>
            <a:r>
              <a:rPr kumimoji="1" lang="ru-RU" dirty="0" smtClean="0">
                <a:hlinkClick r:id="rId7" action="ppaction://hlinksldjump"/>
              </a:rPr>
              <a:t>Емкость</a:t>
            </a:r>
            <a:endParaRPr kumimoji="1" lang="ru-RU" dirty="0" smtClean="0"/>
          </a:p>
          <a:p>
            <a:pPr marL="363538" indent="-363538" eaLnBrk="1" hangingPunct="1"/>
            <a:r>
              <a:rPr kumimoji="1" lang="ru-RU" dirty="0" smtClean="0"/>
              <a:t>  </a:t>
            </a:r>
            <a:r>
              <a:rPr kumimoji="1" lang="ru-RU" dirty="0" smtClean="0">
                <a:hlinkClick r:id="rId8" action="ppaction://hlinksldjump"/>
              </a:rPr>
              <a:t>Активные элементы</a:t>
            </a:r>
            <a:endParaRPr kumimoji="1" lang="ru-RU" dirty="0" smtClean="0"/>
          </a:p>
          <a:p>
            <a:pPr marL="363538" indent="-363538" eaLnBrk="1" hangingPunct="1"/>
            <a:r>
              <a:rPr kumimoji="1" lang="ru-RU" dirty="0" smtClean="0"/>
              <a:t>  </a:t>
            </a:r>
            <a:r>
              <a:rPr kumimoji="1" lang="ru-RU" dirty="0" smtClean="0">
                <a:hlinkClick r:id="rId8" action="ppaction://hlinksldjump"/>
              </a:rPr>
              <a:t>Источник ЭДС</a:t>
            </a:r>
            <a:endParaRPr kumimoji="1" lang="ru-RU" dirty="0" smtClean="0"/>
          </a:p>
          <a:p>
            <a:pPr marL="363538" indent="-363538" eaLnBrk="1" hangingPunct="1"/>
            <a:r>
              <a:rPr kumimoji="1" lang="ru-RU" dirty="0" smtClean="0"/>
              <a:t>  </a:t>
            </a:r>
            <a:r>
              <a:rPr kumimoji="1" lang="ru-RU" dirty="0" smtClean="0">
                <a:hlinkClick r:id="rId9" action="ppaction://hlinksldjump"/>
              </a:rPr>
              <a:t>Источник тока</a:t>
            </a:r>
            <a:endParaRPr kumimoji="1" lang="ru-RU" dirty="0" smtClean="0"/>
          </a:p>
          <a:p>
            <a:pPr marL="363538" indent="-363538" eaLnBrk="1" hangingPunct="1">
              <a:buFontTx/>
              <a:buNone/>
            </a:pPr>
            <a:r>
              <a:rPr kumimoji="1" lang="ru-RU" dirty="0" smtClean="0"/>
              <a:t>   </a:t>
            </a:r>
          </a:p>
          <a:p>
            <a:pPr marL="363538" indent="-363538" eaLnBrk="1" hangingPunct="1">
              <a:buFontTx/>
              <a:buNone/>
            </a:pPr>
            <a:endParaRPr lang="ru-RU" dirty="0" smtClean="0">
              <a:cs typeface="Arial" pitchFamily="34" charset="0"/>
            </a:endParaRPr>
          </a:p>
        </p:txBody>
      </p:sp>
      <p:pic>
        <p:nvPicPr>
          <p:cNvPr id="5" name="Электрическая цепь257-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35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 eaLnBrk="1" hangingPunct="1"/>
            <a:r>
              <a:rPr lang="ru-RU" dirty="0" smtClean="0">
                <a:cs typeface="Arial" pitchFamily="34" charset="0"/>
              </a:rPr>
              <a:t>Индуктивность</a:t>
            </a:r>
            <a:r>
              <a:rPr lang="ru-RU" dirty="0" smtClean="0"/>
              <a:t> </a:t>
            </a:r>
          </a:p>
        </p:txBody>
      </p:sp>
      <p:sp>
        <p:nvSpPr>
          <p:cNvPr id="4103" name="Rectangle 10"/>
          <p:cNvSpPr>
            <a:spLocks noChangeArrowheads="1"/>
          </p:cNvSpPr>
          <p:nvPr/>
        </p:nvSpPr>
        <p:spPr bwMode="auto">
          <a:xfrm>
            <a:off x="323528" y="1196752"/>
            <a:ext cx="821848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sz="28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Мгновенная мощность имеет смысл скорости изменения запасенной в магнитном поле энергии:</a:t>
            </a:r>
            <a:b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					</a:t>
            </a:r>
            <a:r>
              <a:rPr kumimoji="1" lang="en-US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1" lang="en-US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098" name="Object 11"/>
          <p:cNvGraphicFramePr>
            <a:graphicFrameLocks noChangeAspect="1"/>
          </p:cNvGraphicFramePr>
          <p:nvPr/>
        </p:nvGraphicFramePr>
        <p:xfrm>
          <a:off x="2555776" y="2420888"/>
          <a:ext cx="3369843" cy="1296665"/>
        </p:xfrm>
        <a:graphic>
          <a:graphicData uri="http://schemas.openxmlformats.org/presentationml/2006/ole">
            <p:oleObj spid="_x0000_s4098" r:id="rId5" imgW="1485900" imgH="571500" progId="">
              <p:embed/>
            </p:oleObj>
          </a:graphicData>
        </a:graphic>
      </p:graphicFrame>
      <p:sp>
        <p:nvSpPr>
          <p:cNvPr id="4104" name="Rectangle 12"/>
          <p:cNvSpPr>
            <a:spLocks noChangeArrowheads="1"/>
          </p:cNvSpPr>
          <p:nvPr/>
        </p:nvSpPr>
        <p:spPr bwMode="auto">
          <a:xfrm>
            <a:off x="468313" y="4005263"/>
            <a:ext cx="835215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Энергия</a:t>
            </a:r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, запасенная в магнитном поле индуктивности</a:t>
            </a:r>
            <a:r>
              <a:rPr kumimoji="1"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					.</a:t>
            </a:r>
          </a:p>
        </p:txBody>
      </p:sp>
      <p:graphicFrame>
        <p:nvGraphicFramePr>
          <p:cNvPr id="4099" name="Object 13"/>
          <p:cNvGraphicFramePr>
            <a:graphicFrameLocks noChangeAspect="1"/>
          </p:cNvGraphicFramePr>
          <p:nvPr/>
        </p:nvGraphicFramePr>
        <p:xfrm>
          <a:off x="2592387" y="5154612"/>
          <a:ext cx="4425309" cy="1226715"/>
        </p:xfrm>
        <a:graphic>
          <a:graphicData uri="http://schemas.openxmlformats.org/presentationml/2006/ole">
            <p:oleObj spid="_x0000_s4099" r:id="rId6" imgW="2438400" imgH="673100" progId="">
              <p:embed/>
            </p:oleObj>
          </a:graphicData>
        </a:graphic>
      </p:graphicFrame>
      <p:sp>
        <p:nvSpPr>
          <p:cNvPr id="7" name="TextBox 6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Электрическая цепь261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49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1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 eaLnBrk="1" hangingPunct="1"/>
            <a:r>
              <a:rPr kumimoji="1" lang="ru-RU" dirty="0" smtClean="0"/>
              <a:t>Емкость</a:t>
            </a:r>
            <a:r>
              <a:rPr kumimoji="1" lang="en-US" dirty="0" smtClean="0">
                <a:solidFill>
                  <a:schemeClr val="tx1"/>
                </a:solidFill>
              </a:rPr>
              <a:t> </a:t>
            </a:r>
            <a:endParaRPr kumimoji="1" lang="ru-RU" dirty="0" smtClean="0">
              <a:solidFill>
                <a:schemeClr val="tx1"/>
              </a:solidFill>
            </a:endParaRPr>
          </a:p>
        </p:txBody>
      </p:sp>
      <p:sp>
        <p:nvSpPr>
          <p:cNvPr id="5126" name="Rectangle 3"/>
          <p:cNvSpPr>
            <a:spLocks noChangeArrowheads="1"/>
          </p:cNvSpPr>
          <p:nvPr/>
        </p:nvSpPr>
        <p:spPr bwMode="auto">
          <a:xfrm>
            <a:off x="468313" y="1143000"/>
            <a:ext cx="842416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ru-RU" sz="2800" dirty="0">
                <a:solidFill>
                  <a:srgbClr val="FFCC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1"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Емкостью</a:t>
            </a:r>
            <a:r>
              <a:rPr kumimoji="1" lang="ru-RU" sz="2800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называется идеализированный элемент электрической цепи, характеризующий запасаемую в цепи энергию электрического поля</a:t>
            </a:r>
            <a:r>
              <a:rPr kumimoji="1"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kumimoji="1" lang="ru-RU" sz="28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/>
        </p:nvGraphicFramePr>
        <p:xfrm>
          <a:off x="6588224" y="3140968"/>
          <a:ext cx="1550988" cy="1508125"/>
        </p:xfrm>
        <a:graphic>
          <a:graphicData uri="http://schemas.openxmlformats.org/presentationml/2006/ole">
            <p:oleObj spid="_x0000_s5122" name="Equation" r:id="rId6" imgW="583920" imgH="571320" progId="">
              <p:embed/>
            </p:oleObj>
          </a:graphicData>
        </a:graphic>
      </p:graphicFrame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251520" y="5589240"/>
            <a:ext cx="78184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Напряжение на емкости			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5123" name="Object 9"/>
          <p:cNvGraphicFramePr>
            <a:graphicFrameLocks noChangeAspect="1"/>
          </p:cNvGraphicFramePr>
          <p:nvPr/>
        </p:nvGraphicFramePr>
        <p:xfrm>
          <a:off x="5652120" y="5157192"/>
          <a:ext cx="2447925" cy="1411287"/>
        </p:xfrm>
        <a:graphic>
          <a:graphicData uri="http://schemas.openxmlformats.org/presentationml/2006/ole">
            <p:oleObj spid="_x0000_s5123" r:id="rId7" imgW="1167893" imgH="672808" progId="">
              <p:embed/>
            </p:oleObj>
          </a:graphicData>
        </a:graphic>
      </p:graphicFrame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2636911"/>
            <a:ext cx="4320480" cy="286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Слайд 22">
            <a:hlinkClick r:id="" action="ppaction://media"/>
          </p:cNvPr>
          <p:cNvPicPr>
            <a:picLocks noRot="1" noChangeAspect="1"/>
          </p:cNvPicPr>
          <p:nvPr>
            <a:wavAudioFile r:embed="rId2" name="Слайд 22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0" name="TextBox 9">
            <a:hlinkClick r:id="" action="ppaction://hlinkshowjump?jump=firstslide"/>
          </p:cNvPr>
          <p:cNvSpPr txBox="1"/>
          <p:nvPr/>
        </p:nvSpPr>
        <p:spPr>
          <a:xfrm>
            <a:off x="7524328" y="630932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Электрическая цепь262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10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6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Емкость</a:t>
            </a:r>
            <a:endParaRPr lang="ru-RU" dirty="0"/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3203848" y="1340768"/>
            <a:ext cx="2665412" cy="1573212"/>
            <a:chOff x="385" y="1979"/>
            <a:chExt cx="1679" cy="991"/>
          </a:xfrm>
        </p:grpSpPr>
        <p:pic>
          <p:nvPicPr>
            <p:cNvPr id="4" name="Picture 4" descr="Рис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5" y="2024"/>
              <a:ext cx="1679" cy="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12"/>
            <p:cNvSpPr>
              <a:spLocks noChangeArrowheads="1"/>
            </p:cNvSpPr>
            <p:nvPr/>
          </p:nvSpPr>
          <p:spPr bwMode="auto">
            <a:xfrm>
              <a:off x="1747" y="2069"/>
              <a:ext cx="317" cy="2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Text Box 11"/>
            <p:cNvSpPr txBox="1">
              <a:spLocks noChangeArrowheads="1"/>
            </p:cNvSpPr>
            <p:nvPr/>
          </p:nvSpPr>
          <p:spPr bwMode="auto">
            <a:xfrm>
              <a:off x="1746" y="1979"/>
              <a:ext cx="28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i="1"/>
                <a:t>u</a:t>
              </a:r>
              <a:r>
                <a:rPr lang="en-US" sz="2400" i="1" baseline="-25000"/>
                <a:t>c</a:t>
              </a:r>
              <a:endParaRPr lang="ru-RU" sz="2400" i="1" baseline="-25000"/>
            </a:p>
          </p:txBody>
        </p:sp>
        <p:sp>
          <p:nvSpPr>
            <p:cNvPr id="7" name="Text Box 13"/>
            <p:cNvSpPr txBox="1">
              <a:spLocks noChangeArrowheads="1"/>
            </p:cNvSpPr>
            <p:nvPr/>
          </p:nvSpPr>
          <p:spPr bwMode="auto">
            <a:xfrm>
              <a:off x="771" y="2614"/>
              <a:ext cx="159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i="1"/>
                <a:t>i</a:t>
              </a:r>
              <a:endParaRPr lang="ru-RU" sz="2400" i="1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827584" y="3284984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теории линейных электрических цепей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принимаются константами, т.е. величинами, не зависящими от тока или напряжения. Это допущение выполняется, очевидно, приближённо.</a:t>
            </a:r>
          </a:p>
        </p:txBody>
      </p:sp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1" name="TextBox 10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Электрическая цепь272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70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01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1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noFill/>
        </p:spPr>
        <p:txBody>
          <a:bodyPr/>
          <a:lstStyle/>
          <a:p>
            <a:pPr algn="ctr" eaLnBrk="1" hangingPunct="1"/>
            <a:r>
              <a:rPr kumimoji="1" lang="ru-RU" dirty="0" smtClean="0"/>
              <a:t>Емкость</a:t>
            </a: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395288" y="1341438"/>
            <a:ext cx="8748712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 sz="2800">
                <a:solidFill>
                  <a:schemeClr val="bg1"/>
                </a:solidFill>
                <a:cs typeface="Arial" pitchFamily="34" charset="0"/>
              </a:rPr>
              <a:t>	Мгновенная мощность  имеет смысл скорости изменения запасенной в электрическом поле энергии:</a:t>
            </a:r>
            <a:r>
              <a:rPr kumimoji="1" lang="en-US" sz="2800">
                <a:solidFill>
                  <a:schemeClr val="bg1"/>
                </a:solidFill>
              </a:rPr>
              <a:t> </a:t>
            </a:r>
            <a:r>
              <a:rPr kumimoji="1" lang="ru-RU" sz="2800">
                <a:solidFill>
                  <a:schemeClr val="bg1"/>
                </a:solidFill>
              </a:rPr>
              <a:t/>
            </a:r>
            <a:br>
              <a:rPr kumimoji="1" lang="ru-RU" sz="2800">
                <a:solidFill>
                  <a:schemeClr val="bg1"/>
                </a:solidFill>
              </a:rPr>
            </a:br>
            <a:r>
              <a:rPr kumimoji="1" lang="ru-RU" sz="2800">
                <a:solidFill>
                  <a:schemeClr val="bg1"/>
                </a:solidFill>
              </a:rPr>
              <a:t/>
            </a:r>
            <a:br>
              <a:rPr kumimoji="1" lang="ru-RU" sz="2800">
                <a:solidFill>
                  <a:schemeClr val="bg1"/>
                </a:solidFill>
              </a:rPr>
            </a:br>
            <a:r>
              <a:rPr kumimoji="1" lang="ru-RU" sz="2800">
                <a:solidFill>
                  <a:schemeClr val="bg1"/>
                </a:solidFill>
              </a:rPr>
              <a:t>							</a:t>
            </a:r>
            <a:endParaRPr kumimoji="1" lang="en-US" sz="2800">
              <a:solidFill>
                <a:schemeClr val="bg1"/>
              </a:solidFill>
            </a:endParaRPr>
          </a:p>
        </p:txBody>
      </p:sp>
      <p:graphicFrame>
        <p:nvGraphicFramePr>
          <p:cNvPr id="6146" name="Object 9"/>
          <p:cNvGraphicFramePr>
            <a:graphicFrameLocks noChangeAspect="1"/>
          </p:cNvGraphicFramePr>
          <p:nvPr/>
        </p:nvGraphicFramePr>
        <p:xfrm>
          <a:off x="2800350" y="2420938"/>
          <a:ext cx="3976688" cy="1260475"/>
        </p:xfrm>
        <a:graphic>
          <a:graphicData uri="http://schemas.openxmlformats.org/presentationml/2006/ole">
            <p:oleObj spid="_x0000_s6146" name="Equation" r:id="rId5" imgW="1803240" imgH="571320" progId="">
              <p:embed/>
            </p:oleObj>
          </a:graphicData>
        </a:graphic>
      </p:graphicFrame>
      <p:sp>
        <p:nvSpPr>
          <p:cNvPr id="6151" name="Rectangle 10"/>
          <p:cNvSpPr>
            <a:spLocks noChangeArrowheads="1"/>
          </p:cNvSpPr>
          <p:nvPr/>
        </p:nvSpPr>
        <p:spPr bwMode="auto">
          <a:xfrm>
            <a:off x="0" y="4071938"/>
            <a:ext cx="91440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ru-RU" sz="2800">
                <a:solidFill>
                  <a:schemeClr val="bg1"/>
                </a:solidFill>
                <a:cs typeface="Arial" pitchFamily="34" charset="0"/>
              </a:rPr>
              <a:t>Энергия, запасаемая в электрическом поле емкости:</a:t>
            </a:r>
            <a:br>
              <a:rPr kumimoji="1" lang="ru-RU" sz="2800">
                <a:solidFill>
                  <a:schemeClr val="bg1"/>
                </a:solidFill>
                <a:cs typeface="Arial" pitchFamily="34" charset="0"/>
              </a:rPr>
            </a:br>
            <a:r>
              <a:rPr kumimoji="1" lang="ru-RU" sz="2800">
                <a:solidFill>
                  <a:schemeClr val="bg1"/>
                </a:solidFill>
                <a:cs typeface="Arial" pitchFamily="34" charset="0"/>
              </a:rPr>
              <a:t/>
            </a:r>
            <a:br>
              <a:rPr kumimoji="1" lang="ru-RU" sz="2800">
                <a:solidFill>
                  <a:schemeClr val="bg1"/>
                </a:solidFill>
                <a:cs typeface="Arial" pitchFamily="34" charset="0"/>
              </a:rPr>
            </a:br>
            <a:r>
              <a:rPr kumimoji="1" lang="ru-RU" sz="2800">
                <a:solidFill>
                  <a:schemeClr val="bg1"/>
                </a:solidFill>
                <a:cs typeface="Arial" pitchFamily="34" charset="0"/>
              </a:rPr>
              <a:t>						</a:t>
            </a:r>
            <a:endParaRPr kumimoji="1" lang="ru-RU" sz="2800">
              <a:solidFill>
                <a:schemeClr val="bg1"/>
              </a:solidFill>
            </a:endParaRPr>
          </a:p>
        </p:txBody>
      </p:sp>
      <p:graphicFrame>
        <p:nvGraphicFramePr>
          <p:cNvPr id="6147" name="Object 11"/>
          <p:cNvGraphicFramePr>
            <a:graphicFrameLocks noChangeAspect="1"/>
          </p:cNvGraphicFramePr>
          <p:nvPr/>
        </p:nvGraphicFramePr>
        <p:xfrm>
          <a:off x="2381250" y="4733925"/>
          <a:ext cx="4749800" cy="1112838"/>
        </p:xfrm>
        <a:graphic>
          <a:graphicData uri="http://schemas.openxmlformats.org/presentationml/2006/ole">
            <p:oleObj spid="_x0000_s6147" name="Equation" r:id="rId6" imgW="2908080" imgH="685800" progId="">
              <p:embed/>
            </p:oleObj>
          </a:graphicData>
        </a:graphic>
      </p:graphicFrame>
      <p:sp>
        <p:nvSpPr>
          <p:cNvPr id="7" name="TextBox 6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Электрическая цепь263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44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Rectangle 13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noFill/>
        </p:spPr>
        <p:txBody>
          <a:bodyPr/>
          <a:lstStyle/>
          <a:p>
            <a:pPr algn="ctr" eaLnBrk="1" hangingPunct="1"/>
            <a:r>
              <a:rPr kumimoji="1" lang="ru-RU" dirty="0" smtClean="0"/>
              <a:t>Активные элементы</a:t>
            </a:r>
            <a:endParaRPr kumimoji="1" lang="ru-RU" dirty="0" smtClean="0">
              <a:solidFill>
                <a:schemeClr val="tx1"/>
              </a:solidFill>
            </a:endParaRPr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2411760" y="908720"/>
            <a:ext cx="39846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ru-RU" sz="3600" dirty="0">
                <a:solidFill>
                  <a:srgbClr val="FFCC99"/>
                </a:solidFill>
                <a:cs typeface="Arial" pitchFamily="34" charset="0"/>
              </a:rPr>
              <a:t>Источник ЭДС</a:t>
            </a:r>
            <a:r>
              <a:rPr kumimoji="1" lang="en-US" sz="3600" dirty="0">
                <a:solidFill>
                  <a:srgbClr val="FFCC99"/>
                </a:solidFill>
              </a:rPr>
              <a:t> </a:t>
            </a:r>
          </a:p>
        </p:txBody>
      </p:sp>
      <p:sp>
        <p:nvSpPr>
          <p:cNvPr id="7174" name="Rectangle 4"/>
          <p:cNvSpPr>
            <a:spLocks noChangeArrowheads="1"/>
          </p:cNvSpPr>
          <p:nvPr/>
        </p:nvSpPr>
        <p:spPr bwMode="auto">
          <a:xfrm>
            <a:off x="395288" y="1628774"/>
            <a:ext cx="849719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sz="28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Идеализированным </a:t>
            </a:r>
            <a:r>
              <a:rPr kumimoji="1"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источником </a:t>
            </a:r>
            <a:r>
              <a:rPr kumimoji="1"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напряжения</a:t>
            </a:r>
            <a:r>
              <a:rPr kumimoji="1"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или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генератором ЭДС, называется  </a:t>
            </a:r>
            <a:r>
              <a:rPr kumimoji="1"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 энергии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напряжение  на зажимах которого не зависит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проходящего через него тока. </a:t>
            </a:r>
          </a:p>
        </p:txBody>
      </p:sp>
      <p:pic>
        <p:nvPicPr>
          <p:cNvPr id="7175" name="Picture 5" descr="Ри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3717032"/>
            <a:ext cx="4464496" cy="24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лайд 14">
            <a:hlinkClick r:id="" action="ppaction://media"/>
          </p:cNvPr>
          <p:cNvPicPr>
            <a:picLocks noRot="1" noChangeAspect="1"/>
          </p:cNvPicPr>
          <p:nvPr>
            <a:wavAudioFile r:embed="rId1" name="Слайд 14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7" name="TextBox 6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Электрическая цепь264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16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2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 ЭДС</a:t>
            </a:r>
            <a:endParaRPr lang="ru-RU" dirty="0"/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467544" y="1124744"/>
            <a:ext cx="835292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kumimoji="1" lang="en-US" sz="28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Величина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затрачиваемой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перемещение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единицы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положительного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заряда</a:t>
            </a:r>
            <a:r>
              <a:rPr kumimoji="1"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(+</a:t>
            </a:r>
            <a:r>
              <a:rPr kumimoji="1" lang="en-US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зажима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«-»  к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зажиму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«+»,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называется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1"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электродвижущей</a:t>
            </a:r>
            <a:r>
              <a:rPr kumimoji="1"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28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силой</a:t>
            </a:r>
            <a:r>
              <a:rPr kumimoji="1"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ЭДС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 </a:t>
            </a:r>
            <a:r>
              <a:rPr kumimoji="1" lang="en-US" sz="28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источника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е:</a:t>
            </a:r>
            <a:endParaRPr kumimoji="1"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kumimoji="1"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987824" y="4005064"/>
            <a:ext cx="3312368" cy="1656184"/>
            <a:chOff x="408" y="3257"/>
            <a:chExt cx="1598" cy="751"/>
          </a:xfrm>
        </p:grpSpPr>
        <p:graphicFrame>
          <p:nvGraphicFramePr>
            <p:cNvPr id="5" name="Object 8"/>
            <p:cNvGraphicFramePr>
              <a:graphicFrameLocks noChangeAspect="1"/>
            </p:cNvGraphicFramePr>
            <p:nvPr/>
          </p:nvGraphicFramePr>
          <p:xfrm>
            <a:off x="408" y="3257"/>
            <a:ext cx="1450" cy="751"/>
          </p:xfrm>
          <a:graphic>
            <a:graphicData uri="http://schemas.openxmlformats.org/presentationml/2006/ole">
              <p:oleObj spid="_x0000_s94210" name="Equation" r:id="rId5" imgW="1168200" imgH="609480" progId="">
                <p:embed/>
              </p:oleObj>
            </a:graphicData>
          </a:graphic>
        </p:graphicFrame>
        <p:sp>
          <p:nvSpPr>
            <p:cNvPr id="6" name="Text Box 11"/>
            <p:cNvSpPr txBox="1">
              <a:spLocks noChangeArrowheads="1"/>
            </p:cNvSpPr>
            <p:nvPr/>
          </p:nvSpPr>
          <p:spPr bwMode="auto">
            <a:xfrm>
              <a:off x="1837" y="3430"/>
              <a:ext cx="16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i="1">
                  <a:solidFill>
                    <a:schemeClr val="bg1"/>
                  </a:solidFill>
                </a:rPr>
                <a:t>.</a:t>
              </a:r>
              <a:endParaRPr lang="ru-RU" sz="2400" i="1">
                <a:solidFill>
                  <a:schemeClr val="bg1"/>
                </a:solidFill>
              </a:endParaRPr>
            </a:p>
          </p:txBody>
        </p:sp>
      </p:grpSp>
      <p:pic>
        <p:nvPicPr>
          <p:cNvPr id="7" name="Слайд 15">
            <a:hlinkClick r:id="" action="ppaction://media"/>
          </p:cNvPr>
          <p:cNvPicPr>
            <a:picLocks noRot="1" noChangeAspect="1"/>
          </p:cNvPicPr>
          <p:nvPr>
            <a:wavAudioFile r:embed="rId2" name="Слайд 15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8" name="TextBox 7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Электрическая цепь273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63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6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7" name="Rectangle 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 eaLnBrk="1" hangingPunct="1"/>
            <a:r>
              <a:rPr kumimoji="1" lang="ru-RU" dirty="0" smtClean="0"/>
              <a:t>Источник ЭДС</a:t>
            </a:r>
            <a:r>
              <a:rPr kumimoji="1" lang="en-US" dirty="0" smtClean="0"/>
              <a:t> </a:t>
            </a:r>
            <a:endParaRPr kumimoji="1" lang="ru-RU" dirty="0" smtClean="0"/>
          </a:p>
        </p:txBody>
      </p:sp>
      <p:sp>
        <p:nvSpPr>
          <p:cNvPr id="453636" name="Rectangle 7"/>
          <p:cNvSpPr>
            <a:spLocks noChangeArrowheads="1"/>
          </p:cNvSpPr>
          <p:nvPr/>
        </p:nvSpPr>
        <p:spPr bwMode="auto">
          <a:xfrm>
            <a:off x="539552" y="1196752"/>
            <a:ext cx="7924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ru-RU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Вольт-амперные</a:t>
            </a: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характеристики </a:t>
            </a:r>
            <a:b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идеального и реального источников ЭДС 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907704" y="2492896"/>
            <a:ext cx="5183906" cy="4103960"/>
            <a:chOff x="1565" y="1616"/>
            <a:chExt cx="2631" cy="2158"/>
          </a:xfrm>
        </p:grpSpPr>
        <p:pic>
          <p:nvPicPr>
            <p:cNvPr id="453639" name="Picture 8" descr="Рис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65" y="1616"/>
              <a:ext cx="2631" cy="2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3640" name="Text Box 8"/>
            <p:cNvSpPr txBox="1">
              <a:spLocks noChangeArrowheads="1"/>
            </p:cNvSpPr>
            <p:nvPr/>
          </p:nvSpPr>
          <p:spPr bwMode="auto">
            <a:xfrm>
              <a:off x="3163" y="2865"/>
              <a:ext cx="769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Реальная</a:t>
              </a:r>
            </a:p>
          </p:txBody>
        </p:sp>
        <p:sp>
          <p:nvSpPr>
            <p:cNvPr id="453641" name="Rectangle 9"/>
            <p:cNvSpPr>
              <a:spLocks noChangeArrowheads="1"/>
            </p:cNvSpPr>
            <p:nvPr/>
          </p:nvSpPr>
          <p:spPr bwMode="auto">
            <a:xfrm>
              <a:off x="2789" y="1951"/>
              <a:ext cx="817" cy="1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3642" name="Text Box 10"/>
            <p:cNvSpPr txBox="1">
              <a:spLocks noChangeArrowheads="1"/>
            </p:cNvSpPr>
            <p:nvPr/>
          </p:nvSpPr>
          <p:spPr bwMode="auto">
            <a:xfrm>
              <a:off x="2767" y="1929"/>
              <a:ext cx="86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Идеальная</a:t>
              </a:r>
            </a:p>
          </p:txBody>
        </p:sp>
      </p:grpSp>
      <p:pic>
        <p:nvPicPr>
          <p:cNvPr id="9" name="Слайд 16">
            <a:hlinkClick r:id="" action="ppaction://media"/>
          </p:cNvPr>
          <p:cNvPicPr>
            <a:picLocks noRot="1" noChangeAspect="1"/>
          </p:cNvPicPr>
          <p:nvPr>
            <a:wavAudioFile r:embed="rId1" name="Слайд 16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0" name="TextBox 9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Электрическая цепь265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35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63" name="Rectangle 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 eaLnBrk="1" hangingPunct="1"/>
            <a:r>
              <a:rPr kumimoji="1" lang="ru-RU" dirty="0" smtClean="0"/>
              <a:t>Источник тока</a:t>
            </a:r>
            <a:r>
              <a:rPr kumimoji="1" lang="ru-RU" b="1" dirty="0" smtClean="0">
                <a:solidFill>
                  <a:schemeClr val="tx1"/>
                </a:solidFill>
              </a:rPr>
              <a:t> </a:t>
            </a:r>
            <a:endParaRPr kumimoji="1" lang="ru-RU" dirty="0" smtClean="0">
              <a:solidFill>
                <a:schemeClr val="tx1"/>
              </a:solidFill>
            </a:endParaRPr>
          </a:p>
        </p:txBody>
      </p:sp>
      <p:sp>
        <p:nvSpPr>
          <p:cNvPr id="571395" name="Rectangle 3"/>
          <p:cNvSpPr>
            <a:spLocks noChangeArrowheads="1"/>
          </p:cNvSpPr>
          <p:nvPr/>
        </p:nvSpPr>
        <p:spPr bwMode="auto">
          <a:xfrm>
            <a:off x="304800" y="1066800"/>
            <a:ext cx="8610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sz="28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1" lang="ru-RU" sz="28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Идеализированным </a:t>
            </a:r>
            <a:r>
              <a:rPr kumimoji="1"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источником тока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или генератором  тока, называется  источник энергии, ток </a:t>
            </a:r>
            <a:r>
              <a:rPr kumimoji="1"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которого не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зависит от напряжения на его зажимах. 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1"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1396" name="Picture 4" descr="Рисю111копирова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2924944"/>
            <a:ext cx="5040560" cy="290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лайд 17">
            <a:hlinkClick r:id="" action="ppaction://media"/>
          </p:cNvPr>
          <p:cNvPicPr>
            <a:picLocks noRot="1" noChangeAspect="1"/>
          </p:cNvPicPr>
          <p:nvPr>
            <a:wavAudioFile r:embed="rId2" name="Слайд 17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6" name="TextBox 5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Электрическая цепь266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294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1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1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1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1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05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7139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 тока</a:t>
            </a:r>
            <a:endParaRPr lang="ru-RU" dirty="0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899592" y="1340768"/>
            <a:ext cx="80648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ru-RU" sz="32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1" lang="ru-RU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Вольт-амперные</a:t>
            </a: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характеристики идеального и реального источников тока. 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771800" y="2852936"/>
            <a:ext cx="4680520" cy="3240360"/>
            <a:chOff x="3334" y="2296"/>
            <a:chExt cx="2109" cy="1557"/>
          </a:xfrm>
        </p:grpSpPr>
        <p:pic>
          <p:nvPicPr>
            <p:cNvPr id="5" name="Picture 7" descr="РИС копи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34" y="2296"/>
              <a:ext cx="2109" cy="1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3982" y="2755"/>
              <a:ext cx="769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Реальная</a:t>
              </a: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4003" y="2330"/>
              <a:ext cx="861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Идеальная</a:t>
              </a:r>
            </a:p>
          </p:txBody>
        </p:sp>
      </p:grpSp>
      <p:pic>
        <p:nvPicPr>
          <p:cNvPr id="8" name="Слайд 18">
            <a:hlinkClick r:id="" action="ppaction://media"/>
          </p:cNvPr>
          <p:cNvPicPr>
            <a:picLocks noRot="1" noChangeAspect="1"/>
          </p:cNvPicPr>
          <p:nvPr>
            <a:wavAudioFile r:embed="rId2" name="Слайд 18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9" name="TextBox 8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Электрическая цепь274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817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2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</p:spPr>
        <p:txBody>
          <a:bodyPr/>
          <a:lstStyle/>
          <a:p>
            <a:pPr algn="ctr"/>
            <a:r>
              <a:rPr lang="ru-RU" u="sng" dirty="0"/>
              <a:t>О схемах замещения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52736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Введённые элементы пассивных цепей являются идеализированными элементами или математическими моделями. Комбинируя их, можно составить схему замещения, отражающую поведение любого реального устройства по отношению ко внешним его выводам. Составление таких схем, в общем случае, дело трудное, требующее знания процессов и режимов работы устройств, учёта целей и точности расчётов. В качестве примера представлены три схемы замещения: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149080"/>
            <a:ext cx="55446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лайд 19">
            <a:hlinkClick r:id="" action="ppaction://media"/>
          </p:cNvPr>
          <p:cNvPicPr>
            <a:picLocks noRot="1" noChangeAspect="1"/>
          </p:cNvPicPr>
          <p:nvPr>
            <a:wavAudioFile r:embed="rId1" name="Слайд 19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6" name="TextBox 5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Электрическая цепь275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24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9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Понятие электрической цепи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3"/>
            <a:ext cx="8424936" cy="1551194"/>
          </a:xfrm>
        </p:spPr>
        <p:txBody>
          <a:bodyPr/>
          <a:lstStyle/>
          <a:p>
            <a:pPr marL="0" indent="263525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Электрической цепью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называют совокупность устройств и объектов, предназначенных для распределения, взаимного преобразования и передачи электрической энергии и информации.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501008"/>
            <a:ext cx="87484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4638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Электромагнитные процессы в цепи и её параметры могут быть описаны с помощью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известных интегральных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понятий: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ток, напряжение, заряд, магнитный поток, ЭДС, сопротивление, индуктивность, взаимная индуктивность.</a:t>
            </a:r>
          </a:p>
        </p:txBody>
      </p:sp>
      <p:pic>
        <p:nvPicPr>
          <p:cNvPr id="7" name="слайд 2">
            <a:hlinkClick r:id="" action="ppaction://media"/>
          </p:cNvPr>
          <p:cNvPicPr>
            <a:picLocks noRot="1" noChangeAspect="1"/>
          </p:cNvPicPr>
          <p:nvPr>
            <a:wavAudioFile r:embed="rId1" name="слайд 2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6" name="TextBox 5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Электрическая цепь268-1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6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97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Электрический ток и напряжение</a:t>
            </a:r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309"/>
            <a:ext cx="91440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Электрический ток и напряжение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основные величины, характеризующие состояние электрических цепей.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Электрический ток в проводнике есть упорядоченное перемещение электрических зарядов. Ток оценивают интенсивностью или силой тока, измеряемой скоростью изменения заряда во времени: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3563888" y="3717032"/>
          <a:ext cx="1584176" cy="1408157"/>
        </p:xfrm>
        <a:graphic>
          <a:graphicData uri="http://schemas.openxmlformats.org/presentationml/2006/ole">
            <p:oleObj spid="_x0000_s90114" name="Формула" r:id="rId5" imgW="431800" imgH="393700" progId="Equation.3">
              <p:embed/>
            </p:oleObj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4911315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Задавая ток, необходимо указать закон его изменения во времени и положительное направление. Прохождение электрического тока по цепи связано с потреблением энергии.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лайд 3">
            <a:hlinkClick r:id="" action="ppaction://media"/>
          </p:cNvPr>
          <p:cNvPicPr>
            <a:picLocks noRot="1" noChangeAspect="1"/>
          </p:cNvPicPr>
          <p:nvPr>
            <a:wavAudioFile r:embed="rId2" name="слайд 3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8" name="TextBox 7">
            <a:hlinkClick r:id="" action="ppaction://hlinkshowjump?jump=firstslide"/>
          </p:cNvPr>
          <p:cNvSpPr txBox="1"/>
          <p:nvPr/>
        </p:nvSpPr>
        <p:spPr>
          <a:xfrm>
            <a:off x="7452320" y="630932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Электрическая цепь269-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06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1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Напряжение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96752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Напряжением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называют количество энергии, затрачиваемой на перемещение единицы заряда из одной точки в другую: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3563888" y="2852935"/>
          <a:ext cx="1800200" cy="1504645"/>
        </p:xfrm>
        <a:graphic>
          <a:graphicData uri="http://schemas.openxmlformats.org/presentationml/2006/ole">
            <p:oleObj spid="_x0000_s91138" name="Формула" r:id="rId5" imgW="495300" imgH="419100" progId="Equation.3">
              <p:embed/>
            </p:oleObj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51520" y="4293096"/>
            <a:ext cx="8568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 расчётом необходимо указать положительные направления напряжений.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лайд 4">
            <a:hlinkClick r:id="" action="ppaction://media"/>
          </p:cNvPr>
          <p:cNvPicPr>
            <a:picLocks noRot="1" noChangeAspect="1"/>
          </p:cNvPicPr>
          <p:nvPr>
            <a:wavAudioFile r:embed="rId2" name="слайд 4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8" name="TextBox 7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Электрическая цепь270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12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1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382000" cy="1107996"/>
          </a:xfrm>
          <a:noFill/>
        </p:spPr>
        <p:txBody>
          <a:bodyPr/>
          <a:lstStyle/>
          <a:p>
            <a:pPr algn="ctr" eaLnBrk="1" hangingPunct="1"/>
            <a:r>
              <a:rPr kumimoji="1" lang="ru-RU" sz="4000" dirty="0" smtClean="0"/>
              <a:t>Элементы электрической цепи.</a:t>
            </a:r>
            <a:br>
              <a:rPr kumimoji="1" lang="ru-RU" sz="4000" dirty="0" smtClean="0"/>
            </a:br>
            <a:r>
              <a:rPr lang="ru-RU" sz="4000" dirty="0" smtClean="0">
                <a:cs typeface="Arial" pitchFamily="34" charset="0"/>
              </a:rPr>
              <a:t>Пассивные</a:t>
            </a:r>
            <a:r>
              <a:rPr lang="en-US" sz="4000" dirty="0" smtClean="0">
                <a:cs typeface="Arial" pitchFamily="34" charset="0"/>
              </a:rPr>
              <a:t> </a:t>
            </a:r>
            <a:r>
              <a:rPr lang="ru-RU" sz="4000" dirty="0" smtClean="0">
                <a:cs typeface="Arial" pitchFamily="34" charset="0"/>
              </a:rPr>
              <a:t>элементы</a:t>
            </a:r>
          </a:p>
        </p:txBody>
      </p:sp>
      <p:sp>
        <p:nvSpPr>
          <p:cNvPr id="103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536" y="1196752"/>
            <a:ext cx="8569325" cy="44319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>
                <a:solidFill>
                  <a:srgbClr val="FFCC99"/>
                </a:solidFill>
                <a:cs typeface="Arial" pitchFamily="34" charset="0"/>
              </a:rPr>
              <a:t>Сопротивление</a:t>
            </a:r>
          </a:p>
        </p:txBody>
      </p:sp>
      <p:sp>
        <p:nvSpPr>
          <p:cNvPr id="1034" name="Rectangle 13"/>
          <p:cNvSpPr>
            <a:spLocks noChangeArrowheads="1"/>
          </p:cNvSpPr>
          <p:nvPr/>
        </p:nvSpPr>
        <p:spPr bwMode="auto">
          <a:xfrm>
            <a:off x="0" y="1700808"/>
            <a:ext cx="889248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563" indent="182563" algn="just"/>
            <a:r>
              <a:rPr kumimoji="1" lang="ru-RU" sz="28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kumimoji="1" lang="ru-RU" sz="2800" dirty="0">
                <a:solidFill>
                  <a:srgbClr val="FFCC99"/>
                </a:solidFill>
                <a:latin typeface="Times New Roman" pitchFamily="18" charset="0"/>
                <a:cs typeface="Times New Roman" pitchFamily="18" charset="0"/>
              </a:rPr>
              <a:t>Сопротивлением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называется идеализированный элемент цепи, характеризующий преобразование электромагнитной энергии в любой другой вид энергии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645024"/>
            <a:ext cx="4650709" cy="2808312"/>
          </a:xfrm>
          <a:prstGeom prst="rect">
            <a:avLst/>
          </a:prstGeom>
          <a:noFill/>
        </p:spPr>
      </p:pic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1259632" y="5373216"/>
          <a:ext cx="1656184" cy="1204497"/>
        </p:xfrm>
        <a:graphic>
          <a:graphicData uri="http://schemas.openxmlformats.org/presentationml/2006/ole">
            <p:oleObj spid="_x0000_s1028" name="Формула" r:id="rId7" imgW="584200" imgH="431800" progId="Equation.3">
              <p:embed/>
            </p:oleObj>
          </a:graphicData>
        </a:graphic>
      </p:graphicFrame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9526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Слайд 5">
            <a:hlinkClick r:id="" action="ppaction://media"/>
          </p:cNvPr>
          <p:cNvPicPr>
            <a:picLocks noRot="1" noChangeAspect="1"/>
          </p:cNvPicPr>
          <p:nvPr>
            <a:wavAudioFile r:embed="rId2" name="Слайд 5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0" name="TextBox 9">
            <a:hlinkClick r:id="" action="ppaction://hlinkshowjump?jump=firstslide"/>
          </p:cNvPr>
          <p:cNvSpPr txBox="1"/>
          <p:nvPr/>
        </p:nvSpPr>
        <p:spPr>
          <a:xfrm>
            <a:off x="7524328" y="630932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Электрическая цепь258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146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48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Сопротивление</a:t>
            </a:r>
            <a:endParaRPr lang="ru-RU" dirty="0"/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395536" y="1412776"/>
            <a:ext cx="842486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 sz="3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Математическая модель, описывающая свойства сопротивления, определяется </a:t>
            </a:r>
            <a:r>
              <a:rPr kumimoji="1" lang="ru-RU" sz="3200" dirty="0">
                <a:solidFill>
                  <a:srgbClr val="FFCC99"/>
                </a:solidFill>
                <a:latin typeface="Times New Roman" pitchFamily="18" charset="0"/>
                <a:cs typeface="Times New Roman" pitchFamily="18" charset="0"/>
              </a:rPr>
              <a:t>законом Ома</a:t>
            </a: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kumimoji="1" lang="en-US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					       </a:t>
            </a:r>
            <a:endParaRPr kumimoji="1" lang="en-US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3131840" y="2636912"/>
          <a:ext cx="1391487" cy="523726"/>
        </p:xfrm>
        <a:graphic>
          <a:graphicData uri="http://schemas.openxmlformats.org/presentationml/2006/ole">
            <p:oleObj spid="_x0000_s9218" r:id="rId5" imgW="609600" imgH="228600" progId="">
              <p:embed/>
            </p:oleObj>
          </a:graphicData>
        </a:graphic>
      </p:graphicFrame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5652120" y="2708920"/>
          <a:ext cx="1224136" cy="456580"/>
        </p:xfrm>
        <a:graphic>
          <a:graphicData uri="http://schemas.openxmlformats.org/presentationml/2006/ole">
            <p:oleObj spid="_x0000_s9219" r:id="rId6" imgW="622030" imgH="228501" progId="">
              <p:embed/>
            </p:oleObj>
          </a:graphicData>
        </a:graphic>
      </p:graphicFrame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4716016" y="2708920"/>
            <a:ext cx="631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ru-RU" sz="2000" dirty="0">
                <a:solidFill>
                  <a:schemeClr val="bg1"/>
                </a:solidFill>
                <a:cs typeface="Arial" pitchFamily="34" charset="0"/>
              </a:rPr>
              <a:t>или </a:t>
            </a:r>
            <a:r>
              <a:rPr kumimoji="1" lang="ru-RU" sz="2000" dirty="0">
                <a:cs typeface="Arial" pitchFamily="34" charset="0"/>
              </a:rPr>
              <a:t> </a:t>
            </a:r>
            <a:r>
              <a:rPr kumimoji="1" lang="en-US" sz="2000" dirty="0"/>
              <a:t> </a:t>
            </a: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3492550" y="3789040"/>
            <a:ext cx="56514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Здесь  </a:t>
            </a:r>
            <a:r>
              <a:rPr kumimoji="1" lang="en-US" sz="32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и  </a:t>
            </a:r>
            <a:r>
              <a:rPr kumimoji="1" lang="en-US" sz="32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kumimoji="1" lang="en-US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параметры участка цепи называются, соответственно, сопротивлением  и  проводимостью, </a:t>
            </a:r>
            <a:r>
              <a:rPr kumimoji="1" lang="en-US" sz="32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kumimoji="1" lang="ru-RU" sz="32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1/</a:t>
            </a:r>
            <a:r>
              <a:rPr kumimoji="1" lang="en-US" sz="32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kumimoji="1"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6011863" y="4484688"/>
            <a:ext cx="26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9" name="Picture 9" descr="Рис2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356992"/>
            <a:ext cx="3002300" cy="165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лайд 6">
            <a:hlinkClick r:id="" action="ppaction://media"/>
          </p:cNvPr>
          <p:cNvPicPr>
            <a:picLocks noRot="1" noChangeAspect="1"/>
          </p:cNvPicPr>
          <p:nvPr>
            <a:wavAudioFile r:embed="rId2" name="Слайд 6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1" name="TextBox 10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Электрическая цепь267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70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3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noFill/>
        </p:spPr>
        <p:txBody>
          <a:bodyPr/>
          <a:lstStyle/>
          <a:p>
            <a:pPr algn="ctr" eaLnBrk="1" hangingPunct="1"/>
            <a:r>
              <a:rPr lang="ru-RU" dirty="0" smtClean="0">
                <a:cs typeface="Arial" pitchFamily="34" charset="0"/>
              </a:rPr>
              <a:t>Сопротивление</a:t>
            </a:r>
          </a:p>
        </p:txBody>
      </p:sp>
      <p:sp>
        <p:nvSpPr>
          <p:cNvPr id="2057" name="Rectangle 12"/>
          <p:cNvSpPr>
            <a:spLocks noChangeArrowheads="1"/>
          </p:cNvSpPr>
          <p:nvPr/>
        </p:nvSpPr>
        <p:spPr bwMode="auto">
          <a:xfrm>
            <a:off x="611560" y="908720"/>
            <a:ext cx="83529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Мгновенная мощность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поступающая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сопротивление</a:t>
            </a:r>
            <a:r>
              <a:rPr kumimoji="1"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kumimoji="1"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50" name="Object 13"/>
          <p:cNvGraphicFramePr>
            <a:graphicFrameLocks noChangeAspect="1"/>
          </p:cNvGraphicFramePr>
          <p:nvPr/>
        </p:nvGraphicFramePr>
        <p:xfrm>
          <a:off x="1907704" y="2057422"/>
          <a:ext cx="5616624" cy="1011488"/>
        </p:xfrm>
        <a:graphic>
          <a:graphicData uri="http://schemas.openxmlformats.org/presentationml/2006/ole">
            <p:oleObj spid="_x0000_s2050" name="Equation" r:id="rId6" imgW="1841400" imgH="330120" progId="">
              <p:embed/>
            </p:oleObj>
          </a:graphicData>
        </a:graphic>
      </p:graphicFrame>
      <p:sp>
        <p:nvSpPr>
          <p:cNvPr id="2058" name="Rectangle 15"/>
          <p:cNvSpPr>
            <a:spLocks noChangeArrowheads="1"/>
          </p:cNvSpPr>
          <p:nvPr/>
        </p:nvSpPr>
        <p:spPr bwMode="auto">
          <a:xfrm>
            <a:off x="323528" y="3645024"/>
            <a:ext cx="88204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sz="28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1"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Электрическая энергия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1"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поступившая в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сопротивление и превращенная в </a:t>
            </a:r>
            <a:r>
              <a:rPr kumimoji="1"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тепло за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промежуток времени от 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  ,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равна</a:t>
            </a:r>
            <a:r>
              <a:rPr kumimoji="1"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1"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2051" name="Object 16"/>
          <p:cNvGraphicFramePr>
            <a:graphicFrameLocks noChangeAspect="1"/>
          </p:cNvGraphicFramePr>
          <p:nvPr/>
        </p:nvGraphicFramePr>
        <p:xfrm>
          <a:off x="2195736" y="4509120"/>
          <a:ext cx="260350" cy="503237"/>
        </p:xfrm>
        <a:graphic>
          <a:graphicData uri="http://schemas.openxmlformats.org/presentationml/2006/ole">
            <p:oleObj spid="_x0000_s2051" r:id="rId7" imgW="152334" imgH="291973" progId="">
              <p:embed/>
            </p:oleObj>
          </a:graphicData>
        </a:graphic>
      </p:graphicFrame>
      <p:graphicFrame>
        <p:nvGraphicFramePr>
          <p:cNvPr id="2052" name="Object 17"/>
          <p:cNvGraphicFramePr>
            <a:graphicFrameLocks noChangeAspect="1"/>
          </p:cNvGraphicFramePr>
          <p:nvPr/>
        </p:nvGraphicFramePr>
        <p:xfrm>
          <a:off x="2915816" y="4653136"/>
          <a:ext cx="265112" cy="431800"/>
        </p:xfrm>
        <a:graphic>
          <a:graphicData uri="http://schemas.openxmlformats.org/presentationml/2006/ole">
            <p:oleObj spid="_x0000_s2052" r:id="rId8" imgW="177646" imgH="291847" progId="">
              <p:embed/>
            </p:oleObj>
          </a:graphicData>
        </a:graphic>
      </p:graphicFrame>
      <p:graphicFrame>
        <p:nvGraphicFramePr>
          <p:cNvPr id="2053" name="Object 18"/>
          <p:cNvGraphicFramePr>
            <a:graphicFrameLocks noChangeAspect="1"/>
          </p:cNvGraphicFramePr>
          <p:nvPr/>
        </p:nvGraphicFramePr>
        <p:xfrm>
          <a:off x="2267744" y="5477882"/>
          <a:ext cx="5341962" cy="1380118"/>
        </p:xfrm>
        <a:graphic>
          <a:graphicData uri="http://schemas.openxmlformats.org/presentationml/2006/ole">
            <p:oleObj spid="_x0000_s2053" name="Equation" r:id="rId9" imgW="2793960" imgH="723600" progId="">
              <p:embed/>
            </p:oleObj>
          </a:graphicData>
        </a:graphic>
      </p:graphicFrame>
      <p:pic>
        <p:nvPicPr>
          <p:cNvPr id="9" name="Слайд 7">
            <a:hlinkClick r:id="" action="ppaction://media"/>
          </p:cNvPr>
          <p:cNvPicPr>
            <a:picLocks noRot="1" noChangeAspect="1"/>
          </p:cNvPicPr>
          <p:nvPr>
            <a:wavAudioFile r:embed="rId2" name="Слайд 7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0" name="TextBox 9">
            <a:hlinkClick r:id="" action="ppaction://hlinkshowjump?jump=firstslide"/>
          </p:cNvPr>
          <p:cNvSpPr txBox="1"/>
          <p:nvPr/>
        </p:nvSpPr>
        <p:spPr>
          <a:xfrm>
            <a:off x="7524328" y="630932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Электрическая цепь259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03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15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60648"/>
            <a:ext cx="8382000" cy="664797"/>
          </a:xfrm>
          <a:noFill/>
        </p:spPr>
        <p:txBody>
          <a:bodyPr/>
          <a:lstStyle/>
          <a:p>
            <a:pPr algn="ctr" eaLnBrk="1" hangingPunct="1"/>
            <a:r>
              <a:rPr lang="ru-RU" dirty="0" smtClean="0">
                <a:cs typeface="Arial" pitchFamily="34" charset="0"/>
              </a:rPr>
              <a:t>Индуктивность</a:t>
            </a:r>
            <a:r>
              <a:rPr lang="ru-RU" dirty="0" smtClean="0"/>
              <a:t> </a:t>
            </a:r>
          </a:p>
        </p:txBody>
      </p:sp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323850" y="1143000"/>
            <a:ext cx="849662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sz="28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1" lang="en-US" sz="2800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Индуктивностью </a:t>
            </a:r>
            <a:r>
              <a:rPr kumimoji="1"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называется идеализированный элемент электрической цепи, характеризующий запасаемую в цепи энергию магнитного поля. 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7" y="2492896"/>
            <a:ext cx="4104456" cy="2529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5652120" y="2564904"/>
          <a:ext cx="2168548" cy="2088232"/>
        </p:xfrm>
        <a:graphic>
          <a:graphicData uri="http://schemas.openxmlformats.org/presentationml/2006/ole">
            <p:oleObj spid="_x0000_s3077" name="Формула" r:id="rId7" imgW="876300" imgH="838200" progId="Equation.3">
              <p:embed/>
            </p:oleObj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7596336" y="5085184"/>
          <a:ext cx="1180228" cy="1008112"/>
        </p:xfrm>
        <a:graphic>
          <a:graphicData uri="http://schemas.openxmlformats.org/presentationml/2006/ole">
            <p:oleObj spid="_x0000_s3080" name="Формула" r:id="rId8" imgW="457200" imgH="393700" progId="Equation.3">
              <p:embed/>
            </p:oleObj>
          </a:graphicData>
        </a:graphic>
      </p:graphicFrame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1187624" y="5733256"/>
          <a:ext cx="360040" cy="400044"/>
        </p:xfrm>
        <a:graphic>
          <a:graphicData uri="http://schemas.openxmlformats.org/presentationml/2006/ole">
            <p:oleObj spid="_x0000_s3079" name="Формула" r:id="rId9" imgW="177492" imgH="164814" progId="Equation.3">
              <p:embed/>
            </p:oleObj>
          </a:graphicData>
        </a:graphic>
      </p:graphicFrame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5228619"/>
            <a:ext cx="8172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Мера индуктивного элемента – индуктивность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5661248"/>
            <a:ext cx="12961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где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1403648" y="5733256"/>
            <a:ext cx="45365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потокосцепление [Вб]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лайд 8">
            <a:hlinkClick r:id="" action="ppaction://media"/>
          </p:cNvPr>
          <p:cNvPicPr>
            <a:picLocks noRot="1" noChangeAspect="1"/>
          </p:cNvPicPr>
          <p:nvPr>
            <a:wavAudioFile r:embed="rId2" name="Слайд 8"/>
          </p:nvPr>
        </p:nvPicPr>
        <p:blipFill>
          <a:blip r:embed="rId10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3" name="TextBox 12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Электрическая цепь260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47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64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Индуктивность</a:t>
            </a:r>
            <a:endParaRPr lang="ru-RU" dirty="0"/>
          </a:p>
        </p:txBody>
      </p:sp>
      <p:sp>
        <p:nvSpPr>
          <p:cNvPr id="3" name="Rectangle 9"/>
          <p:cNvSpPr txBox="1">
            <a:spLocks noChangeArrowheads="1"/>
          </p:cNvSpPr>
          <p:nvPr/>
        </p:nvSpPr>
        <p:spPr>
          <a:xfrm>
            <a:off x="395536" y="1196752"/>
            <a:ext cx="7992888" cy="57606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marL="396875" marR="0" lvl="0" indent="-396875" algn="l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Если индуктивность не зависит от тока, то величина</a:t>
            </a:r>
            <a:endParaRPr kumimoji="1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2162" name="Object 10"/>
          <p:cNvGraphicFramePr>
            <a:graphicFrameLocks noChangeAspect="1"/>
          </p:cNvGraphicFramePr>
          <p:nvPr/>
        </p:nvGraphicFramePr>
        <p:xfrm>
          <a:off x="4716016" y="1988840"/>
          <a:ext cx="3167063" cy="1249362"/>
        </p:xfrm>
        <a:graphic>
          <a:graphicData uri="http://schemas.openxmlformats.org/presentationml/2006/ole">
            <p:oleObj spid="_x0000_s92162" r:id="rId5" imgW="1447800" imgH="571500" progId="">
              <p:embed/>
            </p:oleObj>
          </a:graphicData>
        </a:graphic>
      </p:graphicFrame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395536" y="3356992"/>
            <a:ext cx="8568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называется </a:t>
            </a:r>
            <a:r>
              <a:rPr kumimoji="1"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напряжением</a:t>
            </a:r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(или падением напряжения) на индуктивности.</a:t>
            </a:r>
            <a:r>
              <a:rPr kumimoji="1" lang="en-US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92163" name="Object 14"/>
          <p:cNvGraphicFramePr>
            <a:graphicFrameLocks noChangeAspect="1"/>
          </p:cNvGraphicFramePr>
          <p:nvPr/>
        </p:nvGraphicFramePr>
        <p:xfrm>
          <a:off x="5148064" y="4725144"/>
          <a:ext cx="3105150" cy="1438275"/>
        </p:xfrm>
        <a:graphic>
          <a:graphicData uri="http://schemas.openxmlformats.org/presentationml/2006/ole">
            <p:oleObj spid="_x0000_s92163" r:id="rId6" imgW="1459866" imgH="672808" progId="">
              <p:embed/>
            </p:oleObj>
          </a:graphicData>
        </a:graphic>
      </p:graphicFrame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539552" y="2060848"/>
            <a:ext cx="2663825" cy="1177925"/>
            <a:chOff x="204" y="1570"/>
            <a:chExt cx="1678" cy="742"/>
          </a:xfrm>
        </p:grpSpPr>
        <p:pic>
          <p:nvPicPr>
            <p:cNvPr id="8" name="Picture 6" descr="Рис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04" y="1570"/>
              <a:ext cx="1678" cy="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14"/>
            <p:cNvSpPr>
              <a:spLocks noChangeArrowheads="1"/>
            </p:cNvSpPr>
            <p:nvPr/>
          </p:nvSpPr>
          <p:spPr bwMode="auto">
            <a:xfrm>
              <a:off x="1065" y="1571"/>
              <a:ext cx="272" cy="1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Text Box 13"/>
            <p:cNvSpPr txBox="1">
              <a:spLocks noChangeArrowheads="1"/>
            </p:cNvSpPr>
            <p:nvPr/>
          </p:nvSpPr>
          <p:spPr bwMode="auto">
            <a:xfrm>
              <a:off x="1066" y="1570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i="1"/>
                <a:t>L</a:t>
              </a:r>
              <a:endParaRPr lang="ru-RU" sz="2400" i="1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31" y="1706"/>
              <a:ext cx="136" cy="18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Text Box 16"/>
            <p:cNvSpPr txBox="1">
              <a:spLocks noChangeArrowheads="1"/>
            </p:cNvSpPr>
            <p:nvPr/>
          </p:nvSpPr>
          <p:spPr bwMode="auto">
            <a:xfrm>
              <a:off x="385" y="1616"/>
              <a:ext cx="15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i="1"/>
                <a:t>i</a:t>
              </a:r>
              <a:endParaRPr lang="ru-RU" sz="2400" i="1"/>
            </a:p>
          </p:txBody>
        </p: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930" y="2115"/>
              <a:ext cx="226" cy="13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884" y="2024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i="1"/>
                <a:t>U</a:t>
              </a:r>
              <a:endParaRPr lang="ru-RU" sz="2400" i="1"/>
            </a:p>
          </p:txBody>
        </p:sp>
      </p:grp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323528" y="4797152"/>
            <a:ext cx="403281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kumimoji="1" lang="ru-RU" sz="2800" dirty="0" err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ок</a:t>
            </a:r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kumimoji="1" lang="ru-RU" sz="28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индуктивности</a:t>
            </a:r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kumimoji="1"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						</a:t>
            </a:r>
            <a:r>
              <a:rPr kumimoji="1"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6" name="Слайд 9">
            <a:hlinkClick r:id="" action="ppaction://media"/>
          </p:cNvPr>
          <p:cNvPicPr>
            <a:picLocks noRot="1" noChangeAspect="1"/>
          </p:cNvPicPr>
          <p:nvPr>
            <a:wavAudioFile r:embed="rId2" name="Слайд 9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7" name="TextBox 16">
            <a:hlinkClick r:id="" action="ppaction://hlinkshowjump?jump=firstslide"/>
          </p:cNvPr>
          <p:cNvSpPr txBox="1"/>
          <p:nvPr/>
        </p:nvSpPr>
        <p:spPr>
          <a:xfrm>
            <a:off x="7452320" y="623731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главную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Электрическая цепь27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57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361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Тема1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Purple Segoe 4-3 template-template_April-17-2007">
  <a:themeElements>
    <a:clrScheme name="Purple Template-Template">
      <a:dk1>
        <a:srgbClr val="000000"/>
      </a:dk1>
      <a:lt1>
        <a:srgbClr val="FFFFFF"/>
      </a:lt1>
      <a:dk2>
        <a:srgbClr val="663474"/>
      </a:dk2>
      <a:lt2>
        <a:srgbClr val="DBB7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2681E6"/>
      </a:accent6>
      <a:hlink>
        <a:srgbClr val="F0ED7B"/>
      </a:hlink>
      <a:folHlink>
        <a:srgbClr val="F3EB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1_Textured template_Green Segoe_TP10286782">
  <a:themeElements>
    <a:clrScheme name="Green Template-Template">
      <a:dk1>
        <a:srgbClr val="000000"/>
      </a:dk1>
      <a:lt1>
        <a:srgbClr val="FFFFFF"/>
      </a:lt1>
      <a:dk2>
        <a:srgbClr val="1F7335"/>
      </a:dk2>
      <a:lt2>
        <a:srgbClr val="C4FF8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2_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7.xml><?xml version="1.0" encoding="utf-8"?>
<a:theme xmlns:a="http://schemas.openxmlformats.org/drawingml/2006/main" name="Currency Symbols 16x9">
  <a:themeElements>
    <a:clrScheme name="Currency Symbols">
      <a:dk1>
        <a:srgbClr val="303030"/>
      </a:dk1>
      <a:lt1>
        <a:sysClr val="window" lastClr="FFFFFF"/>
      </a:lt1>
      <a:dk2>
        <a:srgbClr val="000000"/>
      </a:dk2>
      <a:lt2>
        <a:srgbClr val="E8DEC9"/>
      </a:lt2>
      <a:accent1>
        <a:srgbClr val="F7C547"/>
      </a:accent1>
      <a:accent2>
        <a:srgbClr val="AB3C33"/>
      </a:accent2>
      <a:accent3>
        <a:srgbClr val="506084"/>
      </a:accent3>
      <a:accent4>
        <a:srgbClr val="599EA5"/>
      </a:accent4>
      <a:accent5>
        <a:srgbClr val="758F21"/>
      </a:accent5>
      <a:accent6>
        <a:srgbClr val="894A27"/>
      </a:accent6>
      <a:hlink>
        <a:srgbClr val="506084"/>
      </a:hlink>
      <a:folHlink>
        <a:srgbClr val="828282"/>
      </a:folHlink>
    </a:clrScheme>
    <a:fontScheme name="Currency Symbol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Рабочий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190</TotalTime>
  <Words>576</Words>
  <Application>Microsoft Office PowerPoint</Application>
  <PresentationFormat>Экран (4:3)</PresentationFormat>
  <Paragraphs>93</Paragraphs>
  <Slides>19</Slides>
  <Notes>10</Notes>
  <HiddenSlides>0</HiddenSlides>
  <MMClips>35</MMClips>
  <ScaleCrop>false</ScaleCrop>
  <HeadingPairs>
    <vt:vector size="6" baseType="variant"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Тема1</vt:lpstr>
      <vt:lpstr>Белый текст и шрифт Courier для слайдов с кодом</vt:lpstr>
      <vt:lpstr>Purple Segoe 4-3 template-template_April-17-2007</vt:lpstr>
      <vt:lpstr>1_Белый текст и шрифт Courier для слайдов с кодом</vt:lpstr>
      <vt:lpstr>1_Textured template_Green Segoe_TP10286782</vt:lpstr>
      <vt:lpstr>2_Белый текст и шрифт Courier для слайдов с кодом</vt:lpstr>
      <vt:lpstr>Currency Symbols 16x9</vt:lpstr>
      <vt:lpstr>Формула</vt:lpstr>
      <vt:lpstr>Equation</vt:lpstr>
      <vt:lpstr>Электрическая цепь</vt:lpstr>
      <vt:lpstr>Понятие электрической цепи</vt:lpstr>
      <vt:lpstr>Электрический ток и напряжение</vt:lpstr>
      <vt:lpstr>Напряжение</vt:lpstr>
      <vt:lpstr>Элементы электрической цепи. Пассивные элементы</vt:lpstr>
      <vt:lpstr>Сопротивление</vt:lpstr>
      <vt:lpstr>Сопротивление</vt:lpstr>
      <vt:lpstr>Индуктивность </vt:lpstr>
      <vt:lpstr>Индуктивность</vt:lpstr>
      <vt:lpstr>Индуктивность </vt:lpstr>
      <vt:lpstr>Емкость </vt:lpstr>
      <vt:lpstr>Емкость</vt:lpstr>
      <vt:lpstr>Емкость</vt:lpstr>
      <vt:lpstr>Активные элементы</vt:lpstr>
      <vt:lpstr>Источник ЭДС</vt:lpstr>
      <vt:lpstr>Источник ЭДС </vt:lpstr>
      <vt:lpstr>Источник тока </vt:lpstr>
      <vt:lpstr>Источник тока</vt:lpstr>
      <vt:lpstr>О схемах замещения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1. Электрическая цепь</dc:title>
  <dc:creator>ноут</dc:creator>
  <cp:lastModifiedBy>ноут</cp:lastModifiedBy>
  <cp:revision>21</cp:revision>
  <dcterms:created xsi:type="dcterms:W3CDTF">2013-03-04T17:37:57Z</dcterms:created>
  <dcterms:modified xsi:type="dcterms:W3CDTF">2013-03-05T06:37:44Z</dcterms:modified>
</cp:coreProperties>
</file>